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04" r:id="rId2"/>
    <p:sldId id="305" r:id="rId3"/>
    <p:sldId id="307" r:id="rId4"/>
    <p:sldId id="306" r:id="rId5"/>
    <p:sldId id="308" r:id="rId6"/>
    <p:sldId id="309" r:id="rId7"/>
    <p:sldId id="321" r:id="rId8"/>
    <p:sldId id="319" r:id="rId9"/>
    <p:sldId id="355" r:id="rId10"/>
    <p:sldId id="337" r:id="rId11"/>
    <p:sldId id="347" r:id="rId12"/>
    <p:sldId id="323" r:id="rId13"/>
    <p:sldId id="310" r:id="rId14"/>
    <p:sldId id="322" r:id="rId15"/>
    <p:sldId id="311" r:id="rId16"/>
    <p:sldId id="338" r:id="rId17"/>
    <p:sldId id="334" r:id="rId18"/>
    <p:sldId id="336" r:id="rId19"/>
  </p:sldIdLst>
  <p:sldSz cx="9144000" cy="6858000" type="screen4x3"/>
  <p:notesSz cx="6797675" cy="9926638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99"/>
    <a:srgbClr val="66FFFF"/>
    <a:srgbClr val="003366"/>
    <a:srgbClr val="263C9A"/>
    <a:srgbClr val="003300"/>
    <a:srgbClr val="009900"/>
    <a:srgbClr val="E5F6FB"/>
    <a:srgbClr val="002846"/>
    <a:srgbClr val="666633"/>
    <a:srgbClr val="33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480" autoAdjust="0"/>
    <p:restoredTop sz="99688" autoAdjust="0"/>
  </p:normalViewPr>
  <p:slideViewPr>
    <p:cSldViewPr>
      <p:cViewPr>
        <p:scale>
          <a:sx n="71" d="100"/>
          <a:sy n="71" d="100"/>
        </p:scale>
        <p:origin x="-2880" y="-10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3306" y="90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31564FD-EDA2-4CF7-B7C8-B139DEF369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90761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3789B97-B078-4C19-A9CB-8DDBE29C8B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450970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8F9FF-5CAA-42FA-89B6-A3CE0403EEA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484784"/>
            <a:ext cx="8328047" cy="5144830"/>
          </a:xfrm>
          <a:prstGeom prst="rect">
            <a:avLst/>
          </a:prstGeom>
        </p:spPr>
      </p:pic>
      <p:pic>
        <p:nvPicPr>
          <p:cNvPr id="11" name="Picture 2" descr="D:\Work\Bachti\!!!ВНУТРЕННИЕ\декабрь\презентация\gerb_ob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5619" y="121714"/>
            <a:ext cx="868070" cy="93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0007" y="1484784"/>
            <a:ext cx="7174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6000" kern="1200" baseline="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pPr lvl="0" defTabSz="396000"/>
            <a:r>
              <a:rPr lang="ru-RU" dirty="0" smtClean="0"/>
              <a:t>Название проекта</a:t>
            </a:r>
            <a:endParaRPr lang="ru-RU" dirty="0"/>
          </a:p>
        </p:txBody>
      </p:sp>
      <p:sp>
        <p:nvSpPr>
          <p:cNvPr id="16" name="Текст 2"/>
          <p:cNvSpPr>
            <a:spLocks noGrp="1"/>
          </p:cNvSpPr>
          <p:nvPr>
            <p:ph idx="1" hasCustomPrompt="1"/>
          </p:nvPr>
        </p:nvSpPr>
        <p:spPr>
          <a:xfrm>
            <a:off x="891105" y="3594393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Автор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2051720" y="121714"/>
            <a:ext cx="1008112" cy="1041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Логотип ведомства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37788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5" name="Picture 2" descr="D:\Work\Bachti\!!!ВНУТРЕННИЕ\декабрь\презентация\фотозона размер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1649" y="121714"/>
            <a:ext cx="1176868" cy="93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72981" y="760348"/>
            <a:ext cx="3629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ru-RU" sz="3200" kern="120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r>
              <a:rPr lang="ru-RU" sz="3200" dirty="0" smtClean="0">
                <a:solidFill>
                  <a:srgbClr val="3B4555"/>
                </a:solidFill>
                <a:latin typeface="Futura PT Medium" pitchFamily="34" charset="-52"/>
              </a:rPr>
              <a:t>Заголовок слайда</a:t>
            </a:r>
            <a:endParaRPr lang="ru-RU" sz="3200" dirty="0">
              <a:solidFill>
                <a:srgbClr val="3B4555"/>
              </a:solidFill>
              <a:latin typeface="Futura PT Medium" pitchFamily="34" charset="-52"/>
            </a:endParaRPr>
          </a:p>
        </p:txBody>
      </p:sp>
      <p:sp>
        <p:nvSpPr>
          <p:cNvPr id="13" name="Текст 2"/>
          <p:cNvSpPr>
            <a:spLocks noGrp="1"/>
          </p:cNvSpPr>
          <p:nvPr>
            <p:ph idx="1" hasCustomPrompt="1"/>
          </p:nvPr>
        </p:nvSpPr>
        <p:spPr>
          <a:xfrm>
            <a:off x="899592" y="1556792"/>
            <a:ext cx="7803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Текст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endParaRPr lang="ru-RU" sz="2400" dirty="0" smtClean="0">
              <a:solidFill>
                <a:srgbClr val="3B4555"/>
              </a:solidFill>
              <a:latin typeface="Futura PT Book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6547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7928" y="1100931"/>
            <a:ext cx="7544472" cy="1815882"/>
          </a:xfrm>
        </p:spPr>
        <p:txBody>
          <a:bodyPr/>
          <a:lstStyle/>
          <a:p>
            <a:r>
              <a:rPr lang="ru-RU" sz="2800" b="1" dirty="0" smtClean="0"/>
              <a:t>Оптимизация процесса оформления отчетной документации за фактически оказанные услуги в отделении социального обслуживания на дому</a:t>
            </a:r>
            <a:endParaRPr lang="ru-RU" sz="28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27928" y="4857760"/>
            <a:ext cx="38726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6000" kern="1200" baseline="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sz="2000" b="1" dirty="0" smtClean="0"/>
              <a:t>МКУ  </a:t>
            </a:r>
            <a:r>
              <a:rPr lang="ru-RU" sz="2000" b="1" dirty="0" err="1" smtClean="0"/>
              <a:t>Яшкинского</a:t>
            </a:r>
            <a:r>
              <a:rPr lang="ru-RU" sz="2000" b="1" dirty="0" smtClean="0"/>
              <a:t> муниципального округа        « Центр социального обслуживания»</a:t>
            </a:r>
            <a:endParaRPr lang="ru-RU" sz="20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51410" y="3347700"/>
            <a:ext cx="4640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6000" kern="1200" baseline="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sz="1800" i="1" dirty="0" smtClean="0"/>
              <a:t>Сроки проекта </a:t>
            </a:r>
            <a:r>
              <a:rPr lang="en-US" sz="1800" i="1" dirty="0" smtClean="0"/>
              <a:t> </a:t>
            </a:r>
            <a:r>
              <a:rPr lang="ru-RU" sz="1800" b="1" i="1" dirty="0" smtClean="0"/>
              <a:t>29-01-2021/16-06-2021</a:t>
            </a:r>
            <a:endParaRPr lang="ru-RU" sz="1800" b="1" i="1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51410" y="3851756"/>
            <a:ext cx="3804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6000" kern="1200" baseline="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sz="1800" i="1" dirty="0" smtClean="0"/>
              <a:t>Дата закрытия </a:t>
            </a:r>
            <a:r>
              <a:rPr lang="en-US" sz="1800" i="1" dirty="0" smtClean="0"/>
              <a:t> </a:t>
            </a:r>
            <a:r>
              <a:rPr sz="1800" b="1" i="1" smtClean="0"/>
              <a:t>16</a:t>
            </a:r>
            <a:r>
              <a:rPr lang="ru-RU" sz="1800" b="1" i="1" dirty="0" smtClean="0"/>
              <a:t>-06-2021</a:t>
            </a:r>
            <a:endParaRPr lang="ru-RU" sz="1800" b="1" i="1" dirty="0"/>
          </a:p>
        </p:txBody>
      </p:sp>
      <p:pic>
        <p:nvPicPr>
          <p:cNvPr id="8" name="Picture 2" descr="https://pbs.twimg.com/profile_images/3494094833/84a35aadbc5045a67fa711701d3c89e4_400x4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2214" y="188640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5951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1" y="332656"/>
            <a:ext cx="6440867" cy="830997"/>
          </a:xfrm>
        </p:spPr>
        <p:txBody>
          <a:bodyPr/>
          <a:lstStyle/>
          <a:p>
            <a:r>
              <a:rPr sz="2400" b="1" smtClean="0">
                <a:solidFill>
                  <a:srgbClr val="003366"/>
                </a:solidFill>
              </a:rPr>
              <a:t>Составление карты целевого состояния </a:t>
            </a:r>
            <a:r>
              <a:rPr lang="ru-RU" sz="2400" b="1" dirty="0" smtClean="0">
                <a:solidFill>
                  <a:srgbClr val="003366"/>
                </a:solidFill>
              </a:rPr>
              <a:t/>
            </a:r>
            <a:br>
              <a:rPr lang="ru-RU" sz="2400" b="1" dirty="0" smtClean="0">
                <a:solidFill>
                  <a:srgbClr val="003366"/>
                </a:solidFill>
              </a:rPr>
            </a:br>
            <a:endParaRPr lang="ru-RU" sz="2400" b="1" dirty="0">
              <a:solidFill>
                <a:srgbClr val="003366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426861" y="332656"/>
            <a:ext cx="1847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3200" kern="120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643050"/>
            <a:ext cx="700092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38748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14290"/>
            <a:ext cx="5332536" cy="523220"/>
          </a:xfrm>
        </p:spPr>
        <p:txBody>
          <a:bodyPr/>
          <a:lstStyle/>
          <a:p>
            <a:r>
              <a:rPr sz="2800" b="1" dirty="0" smtClean="0"/>
              <a:t>Карта целевого состояния</a:t>
            </a:r>
            <a:endParaRPr lang="ru-RU" sz="2800" b="1" dirty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25718997"/>
              </p:ext>
            </p:extLst>
          </p:nvPr>
        </p:nvGraphicFramePr>
        <p:xfrm>
          <a:off x="154090" y="1428736"/>
          <a:ext cx="1177550" cy="2714644"/>
        </p:xfrm>
        <a:graphic>
          <a:graphicData uri="http://schemas.openxmlformats.org/drawingml/2006/table">
            <a:tbl>
              <a:tblPr/>
              <a:tblGrid>
                <a:gridCol w="1177550"/>
              </a:tblGrid>
              <a:tr h="271464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Социальный работник входит в</a:t>
                      </a:r>
                    </a:p>
                    <a:p>
                      <a:pPr algn="ctr"/>
                      <a:r>
                        <a:rPr lang="ru-RU" sz="1800" dirty="0" smtClean="0"/>
                        <a:t> здание</a:t>
                      </a:r>
                    </a:p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81844399"/>
              </p:ext>
            </p:extLst>
          </p:nvPr>
        </p:nvGraphicFramePr>
        <p:xfrm>
          <a:off x="1928794" y="1428736"/>
          <a:ext cx="1177550" cy="2714644"/>
        </p:xfrm>
        <a:graphic>
          <a:graphicData uri="http://schemas.openxmlformats.org/drawingml/2006/table">
            <a:tbl>
              <a:tblPr/>
              <a:tblGrid>
                <a:gridCol w="1177550"/>
              </a:tblGrid>
              <a:tr h="271464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Социальный работник </a:t>
                      </a:r>
                    </a:p>
                    <a:p>
                      <a:pPr algn="ctr"/>
                      <a:r>
                        <a:rPr lang="ru-RU" sz="1800" baseline="0" dirty="0" smtClean="0"/>
                        <a:t>  входит в </a:t>
                      </a:r>
                    </a:p>
                    <a:p>
                      <a:pPr algn="ctr"/>
                      <a:r>
                        <a:rPr lang="ru-RU" sz="1800" baseline="0" dirty="0" smtClean="0"/>
                        <a:t>кабинет</a:t>
                      </a:r>
                      <a:endParaRPr lang="ru-RU" sz="1800" dirty="0" smtClean="0"/>
                    </a:p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2971985"/>
              </p:ext>
            </p:extLst>
          </p:nvPr>
        </p:nvGraphicFramePr>
        <p:xfrm>
          <a:off x="3643306" y="1428736"/>
          <a:ext cx="1214446" cy="2714644"/>
        </p:xfrm>
        <a:graphic>
          <a:graphicData uri="http://schemas.openxmlformats.org/drawingml/2006/table">
            <a:tbl>
              <a:tblPr/>
              <a:tblGrid>
                <a:gridCol w="1214446"/>
              </a:tblGrid>
              <a:tr h="27146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Социальный работник садится за рабочий стол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11562001"/>
              </p:ext>
            </p:extLst>
          </p:nvPr>
        </p:nvGraphicFramePr>
        <p:xfrm>
          <a:off x="5357818" y="1428736"/>
          <a:ext cx="1785950" cy="2714644"/>
        </p:xfrm>
        <a:graphic>
          <a:graphicData uri="http://schemas.openxmlformats.org/drawingml/2006/table">
            <a:tbl>
              <a:tblPr/>
              <a:tblGrid>
                <a:gridCol w="1785950"/>
              </a:tblGrid>
              <a:tr h="27146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Берёт дневники, </a:t>
                      </a:r>
                    </a:p>
                    <a:p>
                      <a:pPr algn="ctr"/>
                      <a:r>
                        <a:rPr lang="ru-RU" sz="1800" baseline="0" dirty="0" smtClean="0"/>
                        <a:t>вносит данные</a:t>
                      </a:r>
                      <a:r>
                        <a:rPr lang="ru-RU" sz="1800" dirty="0" smtClean="0"/>
                        <a:t>  </a:t>
                      </a:r>
                    </a:p>
                    <a:p>
                      <a:pPr algn="ctr"/>
                      <a:endParaRPr lang="ru-RU" sz="1800" dirty="0" smtClean="0"/>
                    </a:p>
                    <a:p>
                      <a:pPr algn="ctr"/>
                      <a:r>
                        <a:rPr lang="ru-RU" sz="1800" dirty="0" smtClean="0"/>
                        <a:t>в </a:t>
                      </a:r>
                    </a:p>
                    <a:p>
                      <a:pPr algn="ctr"/>
                      <a:endParaRPr lang="ru-RU" sz="1800" dirty="0" smtClean="0"/>
                    </a:p>
                    <a:p>
                      <a:pPr algn="ctr"/>
                      <a:r>
                        <a:rPr lang="ru-RU" sz="1800" dirty="0" smtClean="0"/>
                        <a:t>электронную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форму отчета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75828261"/>
              </p:ext>
            </p:extLst>
          </p:nvPr>
        </p:nvGraphicFramePr>
        <p:xfrm>
          <a:off x="7358082" y="1428736"/>
          <a:ext cx="1643074" cy="2643206"/>
        </p:xfrm>
        <a:graphic>
          <a:graphicData uri="http://schemas.openxmlformats.org/drawingml/2006/table">
            <a:tbl>
              <a:tblPr/>
              <a:tblGrid>
                <a:gridCol w="1643074"/>
              </a:tblGrid>
              <a:tr h="26432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Отправляет  готовый отчёт на </a:t>
                      </a:r>
                      <a:r>
                        <a:rPr lang="ru-RU" dirty="0" err="1" smtClean="0"/>
                        <a:t>электроннуюпочту</a:t>
                      </a:r>
                      <a:r>
                        <a:rPr lang="ru-RU" dirty="0" smtClean="0"/>
                        <a:t> заведующего</a:t>
                      </a:r>
                    </a:p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08928089"/>
              </p:ext>
            </p:extLst>
          </p:nvPr>
        </p:nvGraphicFramePr>
        <p:xfrm>
          <a:off x="357158" y="1535453"/>
          <a:ext cx="1575968" cy="956320"/>
        </p:xfrm>
        <a:graphic>
          <a:graphicData uri="http://schemas.openxmlformats.org/drawingml/2006/table">
            <a:tbl>
              <a:tblPr/>
              <a:tblGrid>
                <a:gridCol w="1575968"/>
              </a:tblGrid>
              <a:tr h="9563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80880998"/>
              </p:ext>
            </p:extLst>
          </p:nvPr>
        </p:nvGraphicFramePr>
        <p:xfrm>
          <a:off x="2583709" y="1462907"/>
          <a:ext cx="1416787" cy="823085"/>
        </p:xfrm>
        <a:graphic>
          <a:graphicData uri="http://schemas.openxmlformats.org/drawingml/2006/table">
            <a:tbl>
              <a:tblPr/>
              <a:tblGrid>
                <a:gridCol w="1416787"/>
              </a:tblGrid>
              <a:tr h="82308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3" name="Стрелка вправо 32"/>
          <p:cNvSpPr/>
          <p:nvPr/>
        </p:nvSpPr>
        <p:spPr>
          <a:xfrm>
            <a:off x="1357290" y="2500306"/>
            <a:ext cx="5715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>
            <a:off x="3143240" y="2500306"/>
            <a:ext cx="53207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>
            <a:off x="6858016" y="2571744"/>
            <a:ext cx="5715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>
            <a:off x="4857752" y="2571744"/>
            <a:ext cx="53207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85786" y="5229493"/>
            <a:ext cx="2571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3366"/>
              </a:solidFill>
            </a:endParaRPr>
          </a:p>
          <a:p>
            <a:r>
              <a:rPr lang="ru-RU" b="1" dirty="0" smtClean="0">
                <a:solidFill>
                  <a:srgbClr val="003366"/>
                </a:solidFill>
              </a:rPr>
              <a:t>ВПП</a:t>
            </a:r>
            <a:r>
              <a:rPr lang="en-US" b="1" dirty="0" smtClean="0">
                <a:solidFill>
                  <a:srgbClr val="003366"/>
                </a:solidFill>
              </a:rPr>
              <a:t> </a:t>
            </a:r>
            <a:r>
              <a:rPr lang="ru-RU" b="1" dirty="0" smtClean="0">
                <a:solidFill>
                  <a:srgbClr val="003366"/>
                </a:solidFill>
              </a:rPr>
              <a:t>= </a:t>
            </a:r>
            <a:r>
              <a:rPr lang="en-US" b="1" dirty="0" smtClean="0">
                <a:solidFill>
                  <a:srgbClr val="003366"/>
                </a:solidFill>
              </a:rPr>
              <a:t>min- 2 </a:t>
            </a:r>
            <a:r>
              <a:rPr lang="ru-RU" b="1" dirty="0" smtClean="0">
                <a:solidFill>
                  <a:srgbClr val="003366"/>
                </a:solidFill>
              </a:rPr>
              <a:t>ч. </a:t>
            </a:r>
          </a:p>
          <a:p>
            <a:r>
              <a:rPr lang="en-US" b="1" dirty="0" smtClean="0">
                <a:solidFill>
                  <a:srgbClr val="003366"/>
                </a:solidFill>
              </a:rPr>
              <a:t>            max- 3 </a:t>
            </a:r>
            <a:r>
              <a:rPr lang="ru-RU" b="1" dirty="0" smtClean="0">
                <a:solidFill>
                  <a:srgbClr val="003366"/>
                </a:solidFill>
              </a:rPr>
              <a:t>ч.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7087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24680600"/>
              </p:ext>
            </p:extLst>
          </p:nvPr>
        </p:nvGraphicFramePr>
        <p:xfrm>
          <a:off x="428596" y="1331837"/>
          <a:ext cx="8247860" cy="50172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8467"/>
                <a:gridCol w="2383367"/>
                <a:gridCol w="2008175"/>
                <a:gridCol w="1577851"/>
              </a:tblGrid>
              <a:tr h="4714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Проблемы</a:t>
                      </a:r>
                      <a:endParaRPr lang="ru-RU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5405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Мероприятия по устранению</a:t>
                      </a:r>
                      <a:endParaRPr lang="ru-RU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5405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Ответственный исполнитель</a:t>
                      </a:r>
                      <a:endParaRPr lang="ru-RU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5405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Срок исполнения</a:t>
                      </a:r>
                      <a:endParaRPr lang="ru-RU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5405" marR="68580" marT="0" marB="0" anchor="ctr">
                    <a:solidFill>
                      <a:schemeClr val="accent1"/>
                    </a:solidFill>
                  </a:tcPr>
                </a:tc>
              </a:tr>
              <a:tr h="7578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Длительная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процедура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5F6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Разработать электронную версию отчета</a:t>
                      </a:r>
                    </a:p>
                  </a:txBody>
                  <a:tcPr anchor="ctr">
                    <a:solidFill>
                      <a:srgbClr val="E5F6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Клендюк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И.В.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5F6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 30.04.2021 г.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5F6FB"/>
                    </a:solidFill>
                  </a:tcPr>
                </a:tc>
              </a:tr>
              <a:tr h="6796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Ошибки в предоставленных отчётах</a:t>
                      </a:r>
                    </a:p>
                  </a:txBody>
                  <a:tcPr anchor="ctr">
                    <a:solidFill>
                      <a:srgbClr val="E5F6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Разработать электронную версию отчета</a:t>
                      </a:r>
                    </a:p>
                  </a:txBody>
                  <a:tcPr anchor="ctr">
                    <a:solidFill>
                      <a:srgbClr val="E5F6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Клендюк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И.В.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5F6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 30.04.2021 г.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5F6FB"/>
                    </a:solidFill>
                  </a:tcPr>
                </a:tc>
              </a:tr>
              <a:tr h="86835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Нет рабочего места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5F6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Организовать рабочее место, установить компьютер для работы</a:t>
                      </a:r>
                    </a:p>
                  </a:txBody>
                  <a:tcPr anchor="ctr">
                    <a:solidFill>
                      <a:srgbClr val="E5F6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Клендюк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И.В.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5F6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 30.04.2021 г.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5F6FB"/>
                    </a:solidFill>
                  </a:tcPr>
                </a:tc>
              </a:tr>
              <a:tr h="107613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В одно время социальные работники приходят сдавать отчеты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5F6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Разработать графики для социальных работников по внесению информации в программу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5F6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Касьянова Н.И.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Чазова Л.А.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Тетерина Е.А.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5F6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 30.04.2021 г.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5F6FB"/>
                    </a:solidFill>
                  </a:tcPr>
                </a:tc>
              </a:tr>
              <a:tr h="504157"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5F6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5F6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5F6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5F6FB"/>
                    </a:solidFill>
                  </a:tcPr>
                </a:tc>
              </a:tr>
              <a:tr h="525583"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5F6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5F6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5F6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5F6FB"/>
                    </a:solidFill>
                  </a:tcPr>
                </a:tc>
              </a:tr>
            </a:tbl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483768" y="332656"/>
            <a:ext cx="3578224" cy="523220"/>
          </a:xfrm>
        </p:spPr>
        <p:txBody>
          <a:bodyPr/>
          <a:lstStyle/>
          <a:p>
            <a:r>
              <a:rPr lang="ru-RU" sz="2800" b="1" dirty="0" smtClean="0"/>
              <a:t>План мероприятий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398938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9" y="285728"/>
            <a:ext cx="6572295" cy="954107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3366"/>
                </a:solidFill>
              </a:rPr>
              <a:t>Внедрение улучшений. </a:t>
            </a:r>
            <a:br>
              <a:rPr lang="ru-RU" sz="2800" b="1" dirty="0" smtClean="0">
                <a:solidFill>
                  <a:srgbClr val="003366"/>
                </a:solidFill>
              </a:rPr>
            </a:br>
            <a:endParaRPr lang="ru-RU" sz="2800" b="1" dirty="0">
              <a:solidFill>
                <a:srgbClr val="0033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00496" y="1500174"/>
            <a:ext cx="4714908" cy="48013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ru-RU" b="1" dirty="0" smtClean="0">
                <a:solidFill>
                  <a:srgbClr val="000066"/>
                </a:solidFill>
              </a:rPr>
              <a:t>1.Разработан график приёма отчётов у  социальных работников.</a:t>
            </a:r>
          </a:p>
          <a:p>
            <a:pPr algn="l"/>
            <a:endParaRPr lang="ru-RU" b="1" dirty="0" smtClean="0">
              <a:solidFill>
                <a:srgbClr val="000066"/>
              </a:solidFill>
            </a:endParaRPr>
          </a:p>
          <a:p>
            <a:pPr algn="l"/>
            <a:r>
              <a:rPr lang="ru-RU" b="1" dirty="0" smtClean="0">
                <a:solidFill>
                  <a:srgbClr val="000066"/>
                </a:solidFill>
              </a:rPr>
              <a:t>2.Организовано рабочее место.</a:t>
            </a:r>
          </a:p>
          <a:p>
            <a:pPr algn="l"/>
            <a:endParaRPr lang="ru-RU" b="1" dirty="0" smtClean="0">
              <a:solidFill>
                <a:srgbClr val="000066"/>
              </a:solidFill>
            </a:endParaRPr>
          </a:p>
          <a:p>
            <a:pPr algn="l"/>
            <a:r>
              <a:rPr lang="ru-RU" b="1" dirty="0" smtClean="0">
                <a:solidFill>
                  <a:srgbClr val="000066"/>
                </a:solidFill>
              </a:rPr>
              <a:t>3.Установлен компьютер для работы.</a:t>
            </a:r>
          </a:p>
          <a:p>
            <a:pPr algn="l"/>
            <a:endParaRPr lang="ru-RU" b="1" dirty="0" smtClean="0">
              <a:solidFill>
                <a:srgbClr val="000066"/>
              </a:solidFill>
            </a:endParaRPr>
          </a:p>
          <a:p>
            <a:pPr algn="l"/>
            <a:r>
              <a:rPr lang="ru-RU" b="1" dirty="0" smtClean="0">
                <a:solidFill>
                  <a:srgbClr val="000066"/>
                </a:solidFill>
              </a:rPr>
              <a:t>4.Создана и установлена в компьютер специальная программа с формой отчётности. </a:t>
            </a:r>
          </a:p>
          <a:p>
            <a:pPr algn="l"/>
            <a:endParaRPr lang="ru-RU" b="1" dirty="0" smtClean="0">
              <a:solidFill>
                <a:srgbClr val="000066"/>
              </a:solidFill>
            </a:endParaRPr>
          </a:p>
          <a:p>
            <a:pPr algn="l"/>
            <a:r>
              <a:rPr lang="ru-RU" b="1" dirty="0" smtClean="0">
                <a:solidFill>
                  <a:srgbClr val="000066"/>
                </a:solidFill>
              </a:rPr>
              <a:t>5.Организовано обучение всех социальных работников по заполнению     электронной формы отчёта.</a:t>
            </a:r>
          </a:p>
          <a:p>
            <a:endParaRPr lang="ru-RU" b="1" dirty="0" smtClean="0">
              <a:solidFill>
                <a:srgbClr val="000066"/>
              </a:solidFill>
            </a:endParaRPr>
          </a:p>
          <a:p>
            <a:r>
              <a:rPr lang="ru-RU" b="1" dirty="0" smtClean="0">
                <a:solidFill>
                  <a:srgbClr val="000066"/>
                </a:solidFill>
              </a:rPr>
              <a:t> </a:t>
            </a:r>
            <a:endParaRPr lang="ru-RU" b="1" dirty="0">
              <a:solidFill>
                <a:srgbClr val="0000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4414" y="6357958"/>
            <a:ext cx="642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стало</a:t>
            </a:r>
            <a:endParaRPr lang="ru-RU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328614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30172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285728"/>
            <a:ext cx="4917180" cy="830997"/>
          </a:xfrm>
        </p:spPr>
        <p:txBody>
          <a:bodyPr/>
          <a:lstStyle/>
          <a:p>
            <a:r>
              <a:rPr b="1" smtClean="0"/>
              <a:t>Внедрение улучшений.</a:t>
            </a:r>
            <a:br>
              <a:rPr b="1" smtClean="0"/>
            </a:br>
            <a:r>
              <a:rPr sz="1600" b="1" smtClean="0"/>
              <a:t>разработана электронная версия отчета</a:t>
            </a:r>
            <a:endParaRPr lang="ru-RU" sz="1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3857628"/>
            <a:ext cx="721523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/>
            <a:endParaRPr lang="ru-RU" b="1" dirty="0" smtClean="0">
              <a:solidFill>
                <a:srgbClr val="263C9A"/>
              </a:solidFill>
            </a:endParaRPr>
          </a:p>
          <a:p>
            <a:pPr marL="285750" indent="-285750" algn="l"/>
            <a:r>
              <a:rPr lang="ru-RU" b="1" dirty="0" smtClean="0">
                <a:solidFill>
                  <a:srgbClr val="263C9A"/>
                </a:solidFill>
              </a:rPr>
              <a:t>   </a:t>
            </a:r>
          </a:p>
          <a:p>
            <a:pPr algn="l">
              <a:buFontTx/>
              <a:buChar char="-"/>
            </a:pPr>
            <a:endParaRPr lang="ru-RU" b="1" dirty="0" smtClean="0">
              <a:solidFill>
                <a:srgbClr val="263C9A"/>
              </a:solidFill>
            </a:endParaRPr>
          </a:p>
          <a:p>
            <a:pPr algn="l"/>
            <a:endParaRPr lang="ru-RU" b="1" dirty="0" smtClean="0">
              <a:solidFill>
                <a:srgbClr val="263C9A"/>
              </a:solidFill>
            </a:endParaRPr>
          </a:p>
          <a:p>
            <a:pPr algn="l"/>
            <a:endParaRPr lang="ru-RU" b="1" dirty="0" smtClean="0">
              <a:solidFill>
                <a:srgbClr val="263C9A"/>
              </a:solidFill>
            </a:endParaRPr>
          </a:p>
          <a:p>
            <a:pPr algn="l">
              <a:buFontTx/>
              <a:buChar char="-"/>
            </a:pPr>
            <a:endParaRPr lang="ru-RU" b="1" dirty="0" smtClean="0">
              <a:solidFill>
                <a:srgbClr val="263C9A"/>
              </a:solidFill>
            </a:endParaRPr>
          </a:p>
          <a:p>
            <a:pPr algn="l"/>
            <a:endParaRPr lang="ru-RU" b="1" dirty="0" smtClean="0">
              <a:solidFill>
                <a:srgbClr val="263C9A"/>
              </a:solidFill>
            </a:endParaRPr>
          </a:p>
        </p:txBody>
      </p:sp>
      <p:pic>
        <p:nvPicPr>
          <p:cNvPr id="1026" name="Picture 2" descr="C:\Users\HP\Desktop\20210628_1004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14422"/>
            <a:ext cx="7715304" cy="5357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3394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71736" y="785794"/>
            <a:ext cx="421484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0066"/>
                </a:solidFill>
              </a:rPr>
              <a:t>Обучение социальных работников  заполнению электронной формы отчётности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704376" y="114215"/>
            <a:ext cx="6296647" cy="461665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3366"/>
                </a:solidFill>
              </a:rPr>
              <a:t>Внедрение улучшений.</a:t>
            </a:r>
            <a:endParaRPr lang="ru-RU" sz="2400" b="1" dirty="0">
              <a:solidFill>
                <a:srgbClr val="003366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43050"/>
            <a:ext cx="3714776" cy="485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1" y="1714488"/>
            <a:ext cx="3714776" cy="4772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71960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357166"/>
            <a:ext cx="6643734" cy="1200329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3366"/>
                </a:solidFill>
              </a:rPr>
              <a:t>Проведение мониторинга после </a:t>
            </a:r>
            <a:br>
              <a:rPr lang="ru-RU" sz="2400" b="1" dirty="0" smtClean="0">
                <a:solidFill>
                  <a:srgbClr val="003366"/>
                </a:solidFill>
              </a:rPr>
            </a:br>
            <a:r>
              <a:rPr lang="ru-RU" sz="2400" b="1" dirty="0" smtClean="0">
                <a:solidFill>
                  <a:srgbClr val="003366"/>
                </a:solidFill>
              </a:rPr>
              <a:t>мероприятий по внедрению</a:t>
            </a:r>
            <a:br>
              <a:rPr lang="ru-RU" sz="2400" b="1" dirty="0" smtClean="0">
                <a:solidFill>
                  <a:srgbClr val="003366"/>
                </a:solidFill>
              </a:rPr>
            </a:br>
            <a:r>
              <a:rPr lang="ru-RU" sz="2400" b="1" dirty="0" smtClean="0">
                <a:solidFill>
                  <a:srgbClr val="003366"/>
                </a:solidFill>
              </a:rPr>
              <a:t> улучшений.</a:t>
            </a:r>
            <a:endParaRPr lang="ru-RU" sz="2400" b="1" dirty="0">
              <a:solidFill>
                <a:srgbClr val="00336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67299">
            <a:off x="642694" y="1648592"/>
            <a:ext cx="3643167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63065">
            <a:off x="4350376" y="1615961"/>
            <a:ext cx="4449842" cy="483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18373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31" y="404664"/>
            <a:ext cx="3071097" cy="584775"/>
          </a:xfrm>
        </p:spPr>
        <p:txBody>
          <a:bodyPr/>
          <a:lstStyle/>
          <a:p>
            <a:r>
              <a:rPr lang="ru-RU" b="1" dirty="0" smtClean="0">
                <a:solidFill>
                  <a:srgbClr val="003366"/>
                </a:solidFill>
              </a:rPr>
              <a:t>Итоги</a:t>
            </a:r>
            <a:r>
              <a:rPr lang="ru-RU" b="1" dirty="0" smtClean="0"/>
              <a:t> проекта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72033" y="1357298"/>
            <a:ext cx="83907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3366"/>
              </a:buClr>
            </a:pPr>
            <a:endParaRPr lang="ru-RU" sz="2000" i="1" dirty="0" smtClean="0">
              <a:solidFill>
                <a:srgbClr val="002060"/>
              </a:solidFill>
            </a:endParaRPr>
          </a:p>
          <a:p>
            <a:pPr marL="285750" indent="-285750" algn="just">
              <a:buClr>
                <a:srgbClr val="003366"/>
              </a:buClr>
              <a:buFont typeface="Wingdings" pitchFamily="2" charset="2"/>
              <a:buChar char="ü"/>
            </a:pPr>
            <a:r>
              <a:rPr lang="ru-RU" sz="2000" i="1" dirty="0" smtClean="0">
                <a:solidFill>
                  <a:srgbClr val="002060"/>
                </a:solidFill>
              </a:rPr>
              <a:t>Снизились финансовые затраты, связанные с изготовлением бланков отчетности;</a:t>
            </a:r>
          </a:p>
          <a:p>
            <a:pPr marL="285750" indent="-285750" algn="just">
              <a:buClr>
                <a:srgbClr val="003366"/>
              </a:buClr>
            </a:pPr>
            <a:endParaRPr lang="ru-RU" sz="2000" i="1" dirty="0" smtClean="0">
              <a:solidFill>
                <a:srgbClr val="002060"/>
              </a:solidFill>
            </a:endParaRPr>
          </a:p>
          <a:p>
            <a:pPr marL="285750" indent="-285750" algn="just">
              <a:buClr>
                <a:srgbClr val="003366"/>
              </a:buClr>
              <a:buFont typeface="Wingdings" pitchFamily="2" charset="2"/>
              <a:buChar char="ü"/>
            </a:pPr>
            <a:r>
              <a:rPr lang="ru-RU" sz="2000" i="1" dirty="0" smtClean="0">
                <a:solidFill>
                  <a:srgbClr val="002060"/>
                </a:solidFill>
              </a:rPr>
              <a:t>Снизилось количество ошибок в предоставляемых отчетах;</a:t>
            </a:r>
            <a:endParaRPr lang="ru-RU" sz="2800" i="1" dirty="0" smtClean="0">
              <a:solidFill>
                <a:srgbClr val="92D05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3361" y="3286124"/>
            <a:ext cx="84194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003366"/>
              </a:buClr>
              <a:buFont typeface="Wingdings" pitchFamily="2" charset="2"/>
              <a:buChar char="ü"/>
            </a:pPr>
            <a:r>
              <a:rPr lang="ru-RU" sz="2000" i="1" dirty="0" smtClean="0">
                <a:solidFill>
                  <a:srgbClr val="002060"/>
                </a:solidFill>
              </a:rPr>
              <a:t>Сократилось время труда социальных работников при оформлении отчетной ежемесячной  документации .</a:t>
            </a:r>
            <a:endParaRPr lang="ru-RU" sz="2000" i="1" dirty="0">
              <a:solidFill>
                <a:srgbClr val="002060"/>
              </a:solidFill>
            </a:endParaRPr>
          </a:p>
          <a:p>
            <a:pPr algn="just">
              <a:buClr>
                <a:srgbClr val="003366"/>
              </a:buClr>
            </a:pPr>
            <a:endParaRPr lang="en-US" sz="2000" i="1" dirty="0">
              <a:solidFill>
                <a:srgbClr val="002060"/>
              </a:solidFill>
            </a:endParaRPr>
          </a:p>
          <a:p>
            <a:pPr marL="285750" indent="-285750" algn="just">
              <a:buClr>
                <a:srgbClr val="003366"/>
              </a:buClr>
            </a:pPr>
            <a:endParaRPr lang="ru-RU" sz="2000" i="1" dirty="0" smtClean="0">
              <a:solidFill>
                <a:srgbClr val="002060"/>
              </a:solidFill>
            </a:endParaRPr>
          </a:p>
          <a:p>
            <a:pPr marL="285750" indent="-285750" algn="just">
              <a:buClr>
                <a:srgbClr val="003366"/>
              </a:buClr>
              <a:buFont typeface="Wingdings" pitchFamily="2" charset="2"/>
              <a:buChar char="ü"/>
            </a:pPr>
            <a:r>
              <a:rPr lang="ru-RU" sz="2000" i="1" dirty="0" smtClean="0">
                <a:solidFill>
                  <a:srgbClr val="002060"/>
                </a:solidFill>
              </a:rPr>
              <a:t>Целевое состояние было достигнуто.</a:t>
            </a:r>
            <a:endParaRPr lang="ru-RU" sz="2000" i="1" dirty="0">
              <a:solidFill>
                <a:srgbClr val="002060"/>
              </a:solidFill>
            </a:endParaRPr>
          </a:p>
          <a:p>
            <a:pPr algn="just">
              <a:buClr>
                <a:srgbClr val="003366"/>
              </a:buClr>
            </a:pPr>
            <a:endParaRPr lang="ru-RU" sz="20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767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988840"/>
            <a:ext cx="7174361" cy="1446550"/>
          </a:xfrm>
        </p:spPr>
        <p:txBody>
          <a:bodyPr/>
          <a:lstStyle/>
          <a:p>
            <a:r>
              <a:rPr lang="ru-RU" sz="4400" b="1" i="1" dirty="0" smtClean="0"/>
              <a:t>СПАСИБО </a:t>
            </a:r>
            <a:br>
              <a:rPr lang="ru-RU" sz="4400" b="1" i="1" dirty="0" smtClean="0"/>
            </a:br>
            <a:r>
              <a:rPr lang="ru-RU" sz="4400" b="1" i="1" dirty="0" smtClean="0"/>
              <a:t>ЗА ВНИМАНИЕ</a:t>
            </a:r>
            <a:r>
              <a:rPr lang="ru-RU" sz="4400" dirty="0" smtClean="0"/>
              <a:t>!</a:t>
            </a:r>
            <a:endParaRPr lang="ru-RU" sz="4400" dirty="0"/>
          </a:p>
        </p:txBody>
      </p:sp>
      <p:pic>
        <p:nvPicPr>
          <p:cNvPr id="2050" name="Picture 2" descr="https://pbs.twimg.com/profile_images/3494094833/84a35aadbc5045a67fa711701d3c89e4_400x4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2214" y="188640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crimearf.info/wp-content/uploads/2019/03/75eada7f3fce0d0ff1d1e09979cea2b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994" b="17252"/>
          <a:stretch/>
        </p:blipFill>
        <p:spPr bwMode="auto">
          <a:xfrm>
            <a:off x="5868144" y="188640"/>
            <a:ext cx="3055412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6207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3510" y="0"/>
            <a:ext cx="2750240" cy="461665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Паспорт проекта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82395" y="1285860"/>
            <a:ext cx="72330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0"/>
              </a:spcAft>
            </a:pPr>
            <a:r>
              <a:rPr lang="ru-RU" sz="1400" b="1" u="sng" dirty="0" smtClean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Заказчик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: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 Сергеева О.Б., директор МКУ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Яшкинского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 муниципального округа </a:t>
            </a:r>
          </a:p>
          <a:p>
            <a:pPr algn="l">
              <a:spcAft>
                <a:spcPts val="0"/>
              </a:spcAft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                    « Центр социального обслуживания»</a:t>
            </a:r>
            <a:endParaRPr lang="ru-RU" sz="1400" u="sng" dirty="0">
              <a:solidFill>
                <a:schemeClr val="accent2">
                  <a:lumMod val="75000"/>
                </a:schemeClr>
              </a:solidFill>
              <a:ea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01966" y="2571744"/>
            <a:ext cx="19272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Обоснование:</a:t>
            </a:r>
            <a:endParaRPr lang="ru-RU" b="1" dirty="0">
              <a:solidFill>
                <a:schemeClr val="accent2">
                  <a:lumMod val="75000"/>
                </a:schemeClr>
              </a:solidFill>
              <a:ea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45084" y="928670"/>
            <a:ext cx="2041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0"/>
              </a:spcAft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Общие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данные:</a:t>
            </a:r>
            <a:endParaRPr lang="ru-RU" b="1" dirty="0">
              <a:solidFill>
                <a:schemeClr val="accent2">
                  <a:lumMod val="75000"/>
                </a:schemeClr>
              </a:solidFill>
              <a:ea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71934" y="3357562"/>
            <a:ext cx="10715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Цели: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43306" y="5652758"/>
            <a:ext cx="22145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Эффекты: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34702" y="2928934"/>
            <a:ext cx="83521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Наличие ошибок в отчетных документах.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Финансовые затраты связанные с изготовлением бланков отчетности.</a:t>
            </a:r>
          </a:p>
          <a:p>
            <a:pPr marL="342900" indent="-342900" algn="l">
              <a:buFont typeface="+mj-lt"/>
              <a:buAutoNum type="arabicPeriod"/>
            </a:pPr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14209808"/>
              </p:ext>
            </p:extLst>
          </p:nvPr>
        </p:nvGraphicFramePr>
        <p:xfrm>
          <a:off x="214282" y="3761149"/>
          <a:ext cx="8430930" cy="1739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9233"/>
                <a:gridCol w="208280"/>
                <a:gridCol w="2208385"/>
                <a:gridCol w="2415032"/>
              </a:tblGrid>
              <a:tr h="5340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Наименование </a:t>
                      </a:r>
                      <a:r>
                        <a:rPr lang="ru-RU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цели</a:t>
                      </a: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, ед. изм.</a:t>
                      </a:r>
                      <a:endParaRPr lang="ru-RU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5405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5405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Текущий показатель, час.</a:t>
                      </a:r>
                      <a:endParaRPr lang="ru-RU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5405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Целевой </a:t>
                      </a:r>
                      <a:r>
                        <a:rPr lang="ru-RU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показатель, час.</a:t>
                      </a:r>
                      <a:endParaRPr lang="ru-RU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5405" marR="68580" marT="0" marB="0" anchor="ctr">
                    <a:solidFill>
                      <a:schemeClr val="accent1"/>
                    </a:solidFill>
                  </a:tcPr>
                </a:tc>
              </a:tr>
              <a:tr h="120553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Сокращение времени  при оформлении отчетной ежемесячной документации 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E5F6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5F6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 8</a:t>
                      </a:r>
                      <a:r>
                        <a:rPr lang="ru-RU" sz="14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 часов</a:t>
                      </a:r>
                      <a:endParaRPr lang="en-US" sz="14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5F6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 часа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5F6FB"/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57158" y="6143644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Повышение производительности труда.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Минимизация ошибок в отчетных документах..</a:t>
            </a: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7053" y="412229"/>
            <a:ext cx="78273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Оптимизация процесса оформления отчетной документации за фактически оказанные услуги в отделении социального обслуживания на дому 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6397" y="1785927"/>
            <a:ext cx="40112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200" b="1" u="sng" dirty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Процесс</a:t>
            </a:r>
            <a:r>
              <a:rPr lang="ru-RU" sz="1200" b="1" u="sng" dirty="0" smtClean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:</a:t>
            </a:r>
          </a:p>
          <a:p>
            <a:pPr algn="just">
              <a:spcAft>
                <a:spcPts val="0"/>
              </a:spcAft>
            </a:pP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  оформление отчетной документации за фактически оказанные услуги в отделении социального обслуживания на дому</a:t>
            </a:r>
            <a:endParaRPr lang="ru-RU" sz="1400" dirty="0">
              <a:solidFill>
                <a:schemeClr val="accent2">
                  <a:lumMod val="75000"/>
                </a:schemeClr>
              </a:solidFill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00562" y="1785926"/>
            <a:ext cx="44291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200" b="1" u="sng" dirty="0" smtClean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Границы процесса: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  от приема социальным работником дневника от ПСУ до сдачи готового ежемесячного отчета заведующему надомного отделения  </a:t>
            </a:r>
            <a:endParaRPr lang="ru-RU" sz="1200" b="1" u="sng" dirty="0">
              <a:solidFill>
                <a:schemeClr val="accent2">
                  <a:lumMod val="75000"/>
                </a:schemeClr>
              </a:solidFill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506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9888" y="357166"/>
            <a:ext cx="5893880" cy="707886"/>
          </a:xfrm>
        </p:spPr>
        <p:txBody>
          <a:bodyPr/>
          <a:lstStyle/>
          <a:p>
            <a:r>
              <a:rPr sz="4000" b="1" smtClean="0">
                <a:solidFill>
                  <a:srgbClr val="003366"/>
                </a:solidFill>
              </a:rPr>
              <a:t>Проект направлен</a:t>
            </a:r>
            <a:endParaRPr lang="ru-RU" sz="4000" b="1" dirty="0">
              <a:solidFill>
                <a:srgbClr val="00336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1357298"/>
            <a:ext cx="74295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3200" dirty="0" smtClean="0"/>
              <a:t> на повышение производительности труда социальных работников</a:t>
            </a:r>
          </a:p>
          <a:p>
            <a:r>
              <a:rPr lang="ru-RU" sz="3200" dirty="0" smtClean="0"/>
              <a:t> </a:t>
            </a:r>
          </a:p>
          <a:p>
            <a:pPr>
              <a:buFontTx/>
              <a:buChar char="-"/>
            </a:pPr>
            <a:r>
              <a:rPr lang="ru-RU" sz="3200" dirty="0" smtClean="0"/>
              <a:t> минимизацию ошибок в отчётных документах</a:t>
            </a:r>
          </a:p>
          <a:p>
            <a:endParaRPr lang="ru-RU" sz="3200" dirty="0" smtClean="0"/>
          </a:p>
          <a:p>
            <a:r>
              <a:rPr lang="ru-RU" sz="3200" dirty="0" smtClean="0"/>
              <a:t> - внедрения бережливых технологий в сферу социального обслуживания  МКУ </a:t>
            </a:r>
            <a:r>
              <a:rPr lang="ru-RU" sz="3200" dirty="0" err="1" smtClean="0"/>
              <a:t>Яшкинского</a:t>
            </a:r>
            <a:r>
              <a:rPr lang="ru-RU" sz="3200" dirty="0" smtClean="0"/>
              <a:t> муниципального округа ЦСО.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11184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42977" y="857232"/>
            <a:ext cx="22145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263C9A"/>
                </a:solidFill>
              </a:rPr>
              <a:t>Руководитель</a:t>
            </a:r>
          </a:p>
          <a:p>
            <a:r>
              <a:rPr lang="ru-RU" sz="1600" b="1" dirty="0" smtClean="0">
                <a:solidFill>
                  <a:srgbClr val="263C9A"/>
                </a:solidFill>
              </a:rPr>
              <a:t>проекта</a:t>
            </a:r>
            <a:endParaRPr lang="ru-RU" sz="16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3009" y="188640"/>
            <a:ext cx="3236913" cy="523220"/>
          </a:xfrm>
        </p:spPr>
        <p:txBody>
          <a:bodyPr/>
          <a:lstStyle/>
          <a:p>
            <a:r>
              <a:rPr lang="ru-RU" sz="2800" b="1" dirty="0">
                <a:solidFill>
                  <a:srgbClr val="003366"/>
                </a:solidFill>
              </a:rPr>
              <a:t>Команда проекта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525318" y="858980"/>
            <a:ext cx="3332830" cy="1097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600" b="1" dirty="0" err="1" smtClean="0">
                <a:solidFill>
                  <a:srgbClr val="263C9A"/>
                </a:solidFill>
              </a:rPr>
              <a:t>Клендюк</a:t>
            </a:r>
            <a:r>
              <a:rPr lang="ru-RU" sz="1600" b="1" dirty="0" smtClean="0">
                <a:solidFill>
                  <a:srgbClr val="263C9A"/>
                </a:solidFill>
              </a:rPr>
              <a:t> Ирина Валерьевна</a:t>
            </a:r>
            <a:r>
              <a:rPr lang="ru-RU" sz="1400" b="1" dirty="0" smtClean="0">
                <a:solidFill>
                  <a:srgbClr val="263C9A"/>
                </a:solidFill>
              </a:rPr>
              <a:t>, заместитель директора МКУ </a:t>
            </a:r>
            <a:r>
              <a:rPr lang="ru-RU" sz="1400" b="1" dirty="0" err="1" smtClean="0">
                <a:solidFill>
                  <a:srgbClr val="263C9A"/>
                </a:solidFill>
              </a:rPr>
              <a:t>Яшкинского</a:t>
            </a:r>
            <a:r>
              <a:rPr lang="ru-RU" sz="1400" b="1" dirty="0" smtClean="0">
                <a:solidFill>
                  <a:srgbClr val="263C9A"/>
                </a:solidFill>
              </a:rPr>
              <a:t> муниципального округа ЦСО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14282" y="2143116"/>
            <a:ext cx="276331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1200" b="1" dirty="0" smtClean="0">
                <a:solidFill>
                  <a:srgbClr val="263C9A"/>
                </a:solidFill>
                <a:ea typeface="Calibri"/>
                <a:cs typeface="Times New Roman"/>
              </a:rPr>
              <a:t>Чазова Л.А. заведующий социального обслуживания на дому</a:t>
            </a:r>
            <a:endParaRPr lang="ru-RU" sz="1200" b="1" dirty="0">
              <a:solidFill>
                <a:srgbClr val="263C9A"/>
              </a:solidFill>
              <a:ea typeface="Calibri"/>
              <a:cs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85985" y="3000372"/>
            <a:ext cx="2571768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1200" b="1" dirty="0" smtClean="0">
                <a:solidFill>
                  <a:srgbClr val="263C9A"/>
                </a:solidFill>
                <a:ea typeface="Calibri"/>
                <a:cs typeface="Times New Roman"/>
              </a:rPr>
              <a:t>Тетерина Е.А заведующий социального обслуживания на дому</a:t>
            </a:r>
            <a:endParaRPr lang="ru-RU" sz="1200" b="1" dirty="0">
              <a:solidFill>
                <a:srgbClr val="263C9A"/>
              </a:solidFill>
              <a:ea typeface="Calibri"/>
              <a:cs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072330" y="1857364"/>
            <a:ext cx="171451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1200" b="1" dirty="0" smtClean="0">
                <a:solidFill>
                  <a:srgbClr val="263C9A"/>
                </a:solidFill>
              </a:rPr>
              <a:t>Касьянова Н. И. заведующий социального обслуживания на дому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00232" y="5500702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itchFamily="2" charset="2"/>
              <a:buChar char="ü"/>
            </a:pPr>
            <a:r>
              <a:rPr lang="ru-RU" i="1" dirty="0" smtClean="0"/>
              <a:t>Утвержден паспорт проекта.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000372"/>
            <a:ext cx="1000131" cy="1333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3786190"/>
            <a:ext cx="107157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2428868"/>
            <a:ext cx="1071570" cy="138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1000108"/>
            <a:ext cx="1071570" cy="142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4071942"/>
            <a:ext cx="3570313" cy="2595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01348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6070251" cy="523220"/>
          </a:xfrm>
        </p:spPr>
        <p:txBody>
          <a:bodyPr/>
          <a:lstStyle/>
          <a:p>
            <a:r>
              <a:rPr lang="ru-RU" sz="2800" b="1" dirty="0" smtClean="0"/>
              <a:t>Хронометраж  рабочего времени</a:t>
            </a:r>
            <a:endParaRPr lang="ru-RU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000628" y="1214422"/>
            <a:ext cx="350046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3366"/>
              </a:buClr>
            </a:pPr>
            <a:r>
              <a:rPr lang="ru-RU" sz="2400" b="1" i="1" dirty="0" smtClean="0"/>
              <a:t>Первоначально командой проекта было проведено: </a:t>
            </a:r>
          </a:p>
          <a:p>
            <a:pPr>
              <a:buClr>
                <a:srgbClr val="003366"/>
              </a:buClr>
            </a:pPr>
            <a:endParaRPr lang="ru-RU" sz="2400" b="1" i="1" dirty="0" smtClean="0"/>
          </a:p>
          <a:p>
            <a:pPr algn="l">
              <a:buClr>
                <a:srgbClr val="003366"/>
              </a:buClr>
            </a:pPr>
            <a:r>
              <a:rPr lang="ru-RU" sz="2400" b="1" i="1" dirty="0" smtClean="0">
                <a:solidFill>
                  <a:srgbClr val="002060"/>
                </a:solidFill>
              </a:rPr>
              <a:t>- 6 замеров рабочего времени социальных работников на подсчет, заполнение и сдачу отчета заведующему отделением социального обслуживания на дому.</a:t>
            </a:r>
            <a:endParaRPr lang="ru-RU" sz="2400" i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142984"/>
            <a:ext cx="350046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33521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46913" y="168461"/>
            <a:ext cx="55449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3200" kern="120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2800" b="1" dirty="0" smtClean="0">
                <a:solidFill>
                  <a:srgbClr val="003366"/>
                </a:solidFill>
              </a:rPr>
              <a:t>Картирование </a:t>
            </a:r>
            <a:br>
              <a:rPr lang="ru-RU" sz="2800" b="1" dirty="0" smtClean="0">
                <a:solidFill>
                  <a:srgbClr val="003366"/>
                </a:solidFill>
              </a:rPr>
            </a:br>
            <a:r>
              <a:rPr lang="ru-RU" sz="2800" b="1" dirty="0" smtClean="0">
                <a:solidFill>
                  <a:srgbClr val="003366"/>
                </a:solidFill>
              </a:rPr>
              <a:t>текущего состояния процесса</a:t>
            </a:r>
            <a:endParaRPr lang="ru-RU" sz="2800" b="1" dirty="0">
              <a:solidFill>
                <a:srgbClr val="0033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5918" y="5214950"/>
            <a:ext cx="5715040" cy="11079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3366"/>
                </a:solidFill>
              </a:rPr>
              <a:t>Протекание работы процесса:</a:t>
            </a:r>
          </a:p>
          <a:p>
            <a:endParaRPr lang="ru-RU" sz="1600" b="1" dirty="0" smtClean="0">
              <a:solidFill>
                <a:srgbClr val="003366"/>
              </a:solidFill>
            </a:endParaRPr>
          </a:p>
          <a:p>
            <a:r>
              <a:rPr lang="en-US" sz="1600" b="1" dirty="0" smtClean="0">
                <a:solidFill>
                  <a:srgbClr val="003366"/>
                </a:solidFill>
              </a:rPr>
              <a:t>Min- </a:t>
            </a:r>
            <a:r>
              <a:rPr lang="ru-RU" sz="1600" b="1" dirty="0" smtClean="0">
                <a:solidFill>
                  <a:srgbClr val="003366"/>
                </a:solidFill>
              </a:rPr>
              <a:t>6</a:t>
            </a:r>
            <a:r>
              <a:rPr lang="en-US" sz="1600" b="1" dirty="0" smtClean="0">
                <a:solidFill>
                  <a:srgbClr val="003366"/>
                </a:solidFill>
              </a:rPr>
              <a:t> </a:t>
            </a:r>
            <a:r>
              <a:rPr lang="ru-RU" sz="1600" b="1" dirty="0" smtClean="0">
                <a:solidFill>
                  <a:srgbClr val="003366"/>
                </a:solidFill>
              </a:rPr>
              <a:t>ч. </a:t>
            </a:r>
          </a:p>
          <a:p>
            <a:r>
              <a:rPr lang="en-US" sz="1600" b="1" dirty="0" smtClean="0">
                <a:solidFill>
                  <a:srgbClr val="003366"/>
                </a:solidFill>
              </a:rPr>
              <a:t>Max- </a:t>
            </a:r>
            <a:r>
              <a:rPr lang="ru-RU" sz="1600" b="1" dirty="0" smtClean="0">
                <a:solidFill>
                  <a:srgbClr val="003366"/>
                </a:solidFill>
              </a:rPr>
              <a:t>8</a:t>
            </a:r>
            <a:r>
              <a:rPr lang="en-US" sz="1600" b="1" dirty="0" smtClean="0">
                <a:solidFill>
                  <a:srgbClr val="003366"/>
                </a:solidFill>
              </a:rPr>
              <a:t> </a:t>
            </a:r>
            <a:r>
              <a:rPr lang="ru-RU" sz="1600" b="1" dirty="0" smtClean="0">
                <a:solidFill>
                  <a:srgbClr val="003366"/>
                </a:solidFill>
              </a:rPr>
              <a:t>ч.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357298"/>
            <a:ext cx="4857784" cy="3645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32649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4727" y="188640"/>
            <a:ext cx="3651192" cy="523220"/>
          </a:xfrm>
        </p:spPr>
        <p:txBody>
          <a:bodyPr/>
          <a:lstStyle/>
          <a:p>
            <a:r>
              <a:rPr lang="ru-RU" sz="2800" b="1" dirty="0" smtClean="0"/>
              <a:t>Пирамида проблем</a:t>
            </a:r>
            <a:endParaRPr lang="ru-RU" sz="2800" b="1" dirty="0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1857356" y="928670"/>
            <a:ext cx="1071570" cy="1500198"/>
          </a:xfrm>
          <a:prstGeom prst="triangle">
            <a:avLst>
              <a:gd name="adj" fmla="val 49617"/>
            </a:avLst>
          </a:prstGeom>
          <a:gradFill flip="none" rotWithShape="1">
            <a:gsLst>
              <a:gs pos="0">
                <a:srgbClr val="FF5B5B"/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0" scaled="1"/>
            <a:tileRect/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Трапеция 7"/>
          <p:cNvSpPr/>
          <p:nvPr/>
        </p:nvSpPr>
        <p:spPr>
          <a:xfrm>
            <a:off x="1214414" y="2428868"/>
            <a:ext cx="2357422" cy="1500198"/>
          </a:xfrm>
          <a:prstGeom prst="trapezoid">
            <a:avLst>
              <a:gd name="adj" fmla="val 45307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0" scaled="1"/>
            <a:tileRect/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Трапеция 8"/>
          <p:cNvSpPr/>
          <p:nvPr/>
        </p:nvSpPr>
        <p:spPr>
          <a:xfrm>
            <a:off x="142844" y="4000504"/>
            <a:ext cx="4572000" cy="2500330"/>
          </a:xfrm>
          <a:prstGeom prst="trapezoid">
            <a:avLst>
              <a:gd name="adj" fmla="val 44394"/>
            </a:avLst>
          </a:prstGeom>
          <a:gradFill flip="none" rotWithShape="1">
            <a:gsLst>
              <a:gs pos="0">
                <a:srgbClr val="92D050"/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0" scaled="1"/>
            <a:tileRect/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408748" y="1136206"/>
            <a:ext cx="6536593" cy="338554"/>
          </a:xfrm>
          <a:prstGeom prst="rect">
            <a:avLst/>
          </a:prstGeom>
          <a:solidFill>
            <a:srgbClr val="FF3300">
              <a:alpha val="43000"/>
            </a:srgbClr>
          </a:solidFill>
        </p:spPr>
        <p:txBody>
          <a:bodyPr wrap="square" rtlCol="0">
            <a:spAutoFit/>
          </a:bodyPr>
          <a:lstStyle/>
          <a:p>
            <a:pPr marL="285750" lvl="0" indent="-285750" algn="l">
              <a:buFont typeface="Wingdings" panose="05000000000000000000" pitchFamily="2" charset="2"/>
              <a:buChar char="Ø"/>
            </a:pPr>
            <a:r>
              <a:rPr lang="ru-RU" sz="1600" b="1" i="1" dirty="0" smtClean="0">
                <a:latin typeface="+mn-lt"/>
              </a:rPr>
              <a:t>Проблем не выявлено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32746" y="2885455"/>
            <a:ext cx="6536593" cy="338554"/>
          </a:xfrm>
          <a:prstGeom prst="rect">
            <a:avLst/>
          </a:prstGeom>
          <a:solidFill>
            <a:srgbClr val="FFFF99">
              <a:alpha val="53000"/>
            </a:srgbClr>
          </a:solidFill>
        </p:spPr>
        <p:txBody>
          <a:bodyPr wrap="square" rtlCol="0">
            <a:spAutoFit/>
          </a:bodyPr>
          <a:lstStyle/>
          <a:p>
            <a:pPr algn="l"/>
            <a:r>
              <a:rPr lang="ru-RU" sz="1600" b="1" i="1" dirty="0" smtClean="0">
                <a:latin typeface="+mn-lt"/>
              </a:rPr>
              <a:t>Проблем не выявлено</a:t>
            </a:r>
            <a:endParaRPr lang="ru-RU" sz="1600" b="1" i="1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74220" y="4000504"/>
            <a:ext cx="7127777" cy="2539157"/>
          </a:xfrm>
          <a:prstGeom prst="rect">
            <a:avLst/>
          </a:prstGeom>
          <a:solidFill>
            <a:srgbClr val="92D050">
              <a:alpha val="59000"/>
            </a:srgbClr>
          </a:solidFill>
        </p:spPr>
        <p:txBody>
          <a:bodyPr wrap="square" rtlCol="0">
            <a:spAutoFit/>
          </a:bodyPr>
          <a:lstStyle/>
          <a:p>
            <a:pPr marL="285750" indent="-285750" algn="just"/>
            <a:endParaRPr lang="ru-RU" sz="1300" b="1" i="1" dirty="0">
              <a:latin typeface="+mn-lt"/>
            </a:endParaRPr>
          </a:p>
          <a:p>
            <a:pPr marL="285750" indent="-285750" algn="just"/>
            <a:endParaRPr lang="ru-RU" sz="1300" b="1" i="1" dirty="0">
              <a:latin typeface="+mn-lt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300" b="1" i="1" dirty="0" smtClean="0">
                <a:latin typeface="+mn-lt"/>
              </a:rPr>
              <a:t>Постоянные ошибки в предоставляемых отчётах</a:t>
            </a:r>
            <a:endParaRPr lang="ru-RU" sz="1300" b="1" i="1" dirty="0">
              <a:latin typeface="+mn-lt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300" b="1" i="1" dirty="0" smtClean="0">
                <a:latin typeface="+mn-lt"/>
              </a:rPr>
              <a:t>Длительная процедура подсчёта</a:t>
            </a:r>
            <a:endParaRPr lang="ru-RU" sz="1300" b="1" i="1" dirty="0">
              <a:latin typeface="+mn-lt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300" b="1" i="1" dirty="0" smtClean="0">
                <a:latin typeface="+mn-lt"/>
              </a:rPr>
              <a:t>Свод данных вручную</a:t>
            </a:r>
            <a:endParaRPr lang="ru-RU" sz="1300" b="1" i="1" dirty="0">
              <a:latin typeface="+mn-lt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300" b="1" i="1" dirty="0" smtClean="0">
                <a:latin typeface="+mn-lt"/>
              </a:rPr>
              <a:t>Финансовые затраты связанные с изготовлением бланков отчетности</a:t>
            </a:r>
            <a:endParaRPr lang="ru-RU" sz="1300" b="1" i="1" dirty="0">
              <a:latin typeface="+mn-lt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300" b="1" i="1" dirty="0" smtClean="0">
                <a:latin typeface="+mn-lt"/>
              </a:rPr>
              <a:t>Не хватает рабочих мест, если в одно время придут несколько социальных работников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300" b="1" i="1" dirty="0" smtClean="0">
                <a:latin typeface="+mn-lt"/>
              </a:rPr>
              <a:t>При наличии ошибок социальный работник отчёт переписывает заново</a:t>
            </a:r>
          </a:p>
          <a:p>
            <a:pPr marL="285750" indent="-285750" algn="just"/>
            <a:endParaRPr lang="ru-RU" sz="1300" b="1" i="1" dirty="0" smtClean="0">
              <a:latin typeface="+mn-lt"/>
            </a:endParaRPr>
          </a:p>
          <a:p>
            <a:pPr marL="285750" indent="-285750" algn="just"/>
            <a:endParaRPr lang="ru-RU" sz="1300" b="1" i="1" dirty="0" smtClean="0">
              <a:latin typeface="+mn-lt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6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324826"/>
            <a:ext cx="20162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Ф</a:t>
            </a:r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едеральный уровень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008" y="2699628"/>
            <a:ext cx="19442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800" dirty="0" smtClean="0">
                <a:solidFill>
                  <a:srgbClr val="FFC000"/>
                </a:solidFill>
                <a:latin typeface="Arial Black" pitchFamily="34" charset="0"/>
              </a:rPr>
              <a:t>Р</a:t>
            </a:r>
            <a:r>
              <a:rPr lang="ru-RU" sz="1400" dirty="0" smtClean="0">
                <a:solidFill>
                  <a:srgbClr val="FFC000"/>
                </a:solidFill>
                <a:latin typeface="Arial Black" pitchFamily="34" charset="0"/>
              </a:rPr>
              <a:t>егиональный уровень</a:t>
            </a:r>
            <a:endParaRPr lang="ru-RU" sz="2800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496" y="4398725"/>
            <a:ext cx="17853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800" dirty="0" smtClean="0">
                <a:solidFill>
                  <a:srgbClr val="003300"/>
                </a:solidFill>
                <a:latin typeface="Arial Black" pitchFamily="34" charset="0"/>
              </a:rPr>
              <a:t>У</a:t>
            </a:r>
            <a:r>
              <a:rPr lang="ru-RU" sz="1400" dirty="0" smtClean="0">
                <a:solidFill>
                  <a:srgbClr val="003300"/>
                </a:solidFill>
                <a:latin typeface="Arial Black" pitchFamily="34" charset="0"/>
              </a:rPr>
              <a:t>ровень организации</a:t>
            </a:r>
            <a:endParaRPr lang="ru-RU" sz="2800" dirty="0">
              <a:solidFill>
                <a:srgbClr val="0033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336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224" y="184702"/>
            <a:ext cx="4804457" cy="523220"/>
          </a:xfrm>
        </p:spPr>
        <p:txBody>
          <a:bodyPr/>
          <a:lstStyle/>
          <a:p>
            <a:r>
              <a:rPr lang="ru-RU" sz="2800" b="1" dirty="0" smtClean="0"/>
              <a:t>Анализ проблем и потерь</a:t>
            </a:r>
            <a:endParaRPr lang="ru-RU" sz="28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28899523"/>
              </p:ext>
            </p:extLst>
          </p:nvPr>
        </p:nvGraphicFramePr>
        <p:xfrm>
          <a:off x="357159" y="1278400"/>
          <a:ext cx="8429682" cy="529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1735"/>
                <a:gridCol w="1875293"/>
                <a:gridCol w="2177252"/>
                <a:gridCol w="2175402"/>
              </a:tblGrid>
              <a:tr h="6686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Проблемы</a:t>
                      </a:r>
                      <a:endParaRPr lang="ru-RU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5405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Первопричины</a:t>
                      </a:r>
                      <a:endParaRPr lang="ru-RU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5405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Мероприятия по устранению</a:t>
                      </a:r>
                      <a:endParaRPr lang="ru-RU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5405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Ожидаемый эффект</a:t>
                      </a:r>
                      <a:endParaRPr lang="ru-RU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5405" marR="68580" marT="0" marB="0" anchor="ctr">
                    <a:solidFill>
                      <a:schemeClr val="accent1"/>
                    </a:solidFill>
                  </a:tcPr>
                </a:tc>
              </a:tr>
              <a:tr h="115360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В одно время социальные работники приходят сдавать отчеты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5F6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У заведующих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отделения не были разработаны графики приема отчетов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5F6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Разработать графики приема отчетов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5F6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Повысится качество работы, не будет много социальных работников в отделениях 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5F6FB"/>
                    </a:solidFill>
                  </a:tcPr>
                </a:tc>
              </a:tr>
              <a:tr h="9411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Ошибки в предоставленных отчётах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5F6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Составление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отчетов вручную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5F6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Разработать электронную версию отчета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5F6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Экономия времени, минимизация ошибок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5F6FB"/>
                    </a:solidFill>
                  </a:tcPr>
                </a:tc>
              </a:tr>
              <a:tr h="715019"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5F6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5F6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5F6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5F6FB"/>
                    </a:solidFill>
                  </a:tcPr>
                </a:tc>
              </a:tr>
              <a:tr h="810224"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5F6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5F6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5F6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5F6FB"/>
                    </a:solidFill>
                  </a:tcPr>
                </a:tc>
              </a:tr>
              <a:tr h="780792"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5F6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5F6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5F6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5F6F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017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Выгнутая вниз стрелка 49"/>
          <p:cNvSpPr/>
          <p:nvPr/>
        </p:nvSpPr>
        <p:spPr>
          <a:xfrm rot="18009666">
            <a:off x="7697358" y="2085227"/>
            <a:ext cx="505349" cy="249378"/>
          </a:xfrm>
          <a:prstGeom prst="curvedUp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9" name="Выгнутая вниз стрелка 48"/>
          <p:cNvSpPr/>
          <p:nvPr/>
        </p:nvSpPr>
        <p:spPr>
          <a:xfrm rot="18009666">
            <a:off x="6125721" y="2085227"/>
            <a:ext cx="505349" cy="249378"/>
          </a:xfrm>
          <a:prstGeom prst="curvedUp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Выгнутая вниз стрелка 47"/>
          <p:cNvSpPr/>
          <p:nvPr/>
        </p:nvSpPr>
        <p:spPr>
          <a:xfrm rot="18009666">
            <a:off x="4797098" y="1711523"/>
            <a:ext cx="505349" cy="315763"/>
          </a:xfrm>
          <a:prstGeom prst="curvedUpArrow">
            <a:avLst>
              <a:gd name="adj1" fmla="val 25000"/>
              <a:gd name="adj2" fmla="val 50000"/>
              <a:gd name="adj3" fmla="val 25224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Выгнутая вверх стрелка 45"/>
          <p:cNvSpPr/>
          <p:nvPr/>
        </p:nvSpPr>
        <p:spPr>
          <a:xfrm rot="2399149">
            <a:off x="3451233" y="1774603"/>
            <a:ext cx="522209" cy="246717"/>
          </a:xfrm>
          <a:prstGeom prst="curvedDow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Выгнутая вверх стрелка 43"/>
          <p:cNvSpPr/>
          <p:nvPr/>
        </p:nvSpPr>
        <p:spPr>
          <a:xfrm rot="11664971">
            <a:off x="1023356" y="2249320"/>
            <a:ext cx="891052" cy="299518"/>
          </a:xfrm>
          <a:prstGeom prst="curvedDow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ятно 2 18"/>
          <p:cNvSpPr/>
          <p:nvPr/>
        </p:nvSpPr>
        <p:spPr>
          <a:xfrm rot="1803291">
            <a:off x="2034201" y="608905"/>
            <a:ext cx="2007448" cy="1607655"/>
          </a:xfrm>
          <a:prstGeom prst="irregularSeal2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ятно 2 19"/>
          <p:cNvSpPr/>
          <p:nvPr/>
        </p:nvSpPr>
        <p:spPr>
          <a:xfrm rot="1803291">
            <a:off x="3699365" y="348131"/>
            <a:ext cx="1812214" cy="1571857"/>
          </a:xfrm>
          <a:prstGeom prst="irregularSeal2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ятно 2 20"/>
          <p:cNvSpPr/>
          <p:nvPr/>
        </p:nvSpPr>
        <p:spPr>
          <a:xfrm rot="1803291">
            <a:off x="5370228" y="750126"/>
            <a:ext cx="1953068" cy="1429720"/>
          </a:xfrm>
          <a:prstGeom prst="irregularSeal2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ятно 2 21"/>
          <p:cNvSpPr/>
          <p:nvPr/>
        </p:nvSpPr>
        <p:spPr>
          <a:xfrm rot="1803291">
            <a:off x="7031905" y="521020"/>
            <a:ext cx="2118275" cy="2017548"/>
          </a:xfrm>
          <a:prstGeom prst="irregularSeal2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ятно 2 17"/>
          <p:cNvSpPr/>
          <p:nvPr/>
        </p:nvSpPr>
        <p:spPr>
          <a:xfrm rot="1803291">
            <a:off x="-18617" y="843329"/>
            <a:ext cx="2401008" cy="1711874"/>
          </a:xfrm>
          <a:prstGeom prst="irregularSeal2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20094275"/>
              </p:ext>
            </p:extLst>
          </p:nvPr>
        </p:nvGraphicFramePr>
        <p:xfrm>
          <a:off x="142844" y="3500438"/>
          <a:ext cx="1188796" cy="1357322"/>
        </p:xfrm>
        <a:graphic>
          <a:graphicData uri="http://schemas.openxmlformats.org/drawingml/2006/table">
            <a:tbl>
              <a:tblPr/>
              <a:tblGrid>
                <a:gridCol w="1188796"/>
              </a:tblGrid>
              <a:tr h="135732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Социальный работник входит в</a:t>
                      </a:r>
                    </a:p>
                    <a:p>
                      <a:pPr algn="ctr"/>
                      <a:r>
                        <a:rPr lang="ru-RU" sz="1200" dirty="0" smtClean="0"/>
                        <a:t> здание</a:t>
                      </a:r>
                    </a:p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03359363"/>
              </p:ext>
            </p:extLst>
          </p:nvPr>
        </p:nvGraphicFramePr>
        <p:xfrm>
          <a:off x="1571604" y="3500438"/>
          <a:ext cx="1214446" cy="1357322"/>
        </p:xfrm>
        <a:graphic>
          <a:graphicData uri="http://schemas.openxmlformats.org/drawingml/2006/table">
            <a:tbl>
              <a:tblPr/>
              <a:tblGrid>
                <a:gridCol w="1214446"/>
              </a:tblGrid>
              <a:tr h="135732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Социальный работник 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  входит в 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кабинет</a:t>
                      </a:r>
                      <a:endParaRPr lang="ru-RU" sz="1200" dirty="0" smtClean="0"/>
                    </a:p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17676531"/>
              </p:ext>
            </p:extLst>
          </p:nvPr>
        </p:nvGraphicFramePr>
        <p:xfrm>
          <a:off x="2928926" y="3394720"/>
          <a:ext cx="1214446" cy="1463040"/>
        </p:xfrm>
        <a:graphic>
          <a:graphicData uri="http://schemas.openxmlformats.org/drawingml/2006/table">
            <a:tbl>
              <a:tblPr/>
              <a:tblGrid>
                <a:gridCol w="1214446"/>
              </a:tblGrid>
              <a:tr h="1357322">
                <a:tc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Социальный работник</a:t>
                      </a:r>
                    </a:p>
                    <a:p>
                      <a:pPr algn="ctr"/>
                      <a:r>
                        <a:rPr lang="ru-RU" sz="1200" dirty="0" smtClean="0"/>
                        <a:t>  берет бланк отчета у зав. отделением</a:t>
                      </a:r>
                    </a:p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60013331"/>
              </p:ext>
            </p:extLst>
          </p:nvPr>
        </p:nvGraphicFramePr>
        <p:xfrm>
          <a:off x="1928794" y="2071678"/>
          <a:ext cx="1357322" cy="1280160"/>
        </p:xfrm>
        <a:graphic>
          <a:graphicData uri="http://schemas.openxmlformats.org/drawingml/2006/table">
            <a:tbl>
              <a:tblPr/>
              <a:tblGrid>
                <a:gridCol w="1357322"/>
              </a:tblGrid>
              <a:tr h="11430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Социальный работник садится за рабочий стол</a:t>
                      </a:r>
                    </a:p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76033865"/>
              </p:ext>
            </p:extLst>
          </p:nvPr>
        </p:nvGraphicFramePr>
        <p:xfrm>
          <a:off x="3714744" y="2000240"/>
          <a:ext cx="1500198" cy="1371600"/>
        </p:xfrm>
        <a:graphic>
          <a:graphicData uri="http://schemas.openxmlformats.org/drawingml/2006/table">
            <a:tbl>
              <a:tblPr/>
              <a:tblGrid>
                <a:gridCol w="1500198"/>
              </a:tblGrid>
              <a:tr h="12858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Берёт дневники, подсчитывает выполненные услуги и стоимость этих услуг</a:t>
                      </a:r>
                    </a:p>
                    <a:p>
                      <a:endParaRPr lang="ru-RU" sz="12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0690434"/>
              </p:ext>
            </p:extLst>
          </p:nvPr>
        </p:nvGraphicFramePr>
        <p:xfrm>
          <a:off x="5357818" y="2357430"/>
          <a:ext cx="1177550" cy="1285884"/>
        </p:xfrm>
        <a:graphic>
          <a:graphicData uri="http://schemas.openxmlformats.org/drawingml/2006/table">
            <a:tbl>
              <a:tblPr/>
              <a:tblGrid>
                <a:gridCol w="1177550"/>
              </a:tblGrid>
              <a:tr h="1285884">
                <a:tc>
                  <a:txBody>
                    <a:bodyPr/>
                    <a:lstStyle/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Заполняет бланк</a:t>
                      </a:r>
                    </a:p>
                    <a:p>
                      <a:pPr algn="ctr"/>
                      <a:r>
                        <a:rPr lang="ru-RU" sz="1100" dirty="0" smtClean="0"/>
                        <a:t> отчета</a:t>
                      </a:r>
                      <a:endParaRPr lang="ru-RU" sz="11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38068667"/>
              </p:ext>
            </p:extLst>
          </p:nvPr>
        </p:nvGraphicFramePr>
        <p:xfrm>
          <a:off x="7072330" y="2357430"/>
          <a:ext cx="1357322" cy="1371600"/>
        </p:xfrm>
        <a:graphic>
          <a:graphicData uri="http://schemas.openxmlformats.org/drawingml/2006/table">
            <a:tbl>
              <a:tblPr/>
              <a:tblGrid>
                <a:gridCol w="1357322"/>
              </a:tblGrid>
              <a:tr h="12858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Вносит расчёты в бланк отчётности из    журналов клиента (вручную)</a:t>
                      </a:r>
                    </a:p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08917354"/>
              </p:ext>
            </p:extLst>
          </p:nvPr>
        </p:nvGraphicFramePr>
        <p:xfrm>
          <a:off x="500034" y="1357298"/>
          <a:ext cx="1433092" cy="642942"/>
        </p:xfrm>
        <a:graphic>
          <a:graphicData uri="http://schemas.openxmlformats.org/drawingml/2006/table">
            <a:tbl>
              <a:tblPr/>
              <a:tblGrid>
                <a:gridCol w="1433092"/>
              </a:tblGrid>
              <a:tr h="642942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Рабочее место занято, приходится второму  с/</a:t>
                      </a:r>
                      <a:r>
                        <a:rPr lang="ru-RU" sz="1050" dirty="0" err="1" smtClean="0"/>
                        <a:t>р</a:t>
                      </a:r>
                      <a:r>
                        <a:rPr lang="ru-RU" sz="1050" dirty="0" smtClean="0"/>
                        <a:t>  ждать.        </a:t>
                      </a:r>
                      <a:endParaRPr lang="ru-RU" sz="105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08002110"/>
              </p:ext>
            </p:extLst>
          </p:nvPr>
        </p:nvGraphicFramePr>
        <p:xfrm>
          <a:off x="2500299" y="1142984"/>
          <a:ext cx="1260960" cy="642942"/>
        </p:xfrm>
        <a:graphic>
          <a:graphicData uri="http://schemas.openxmlformats.org/drawingml/2006/table">
            <a:tbl>
              <a:tblPr/>
              <a:tblGrid>
                <a:gridCol w="1260960"/>
              </a:tblGrid>
              <a:tr h="6429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Длительная процедура.</a:t>
                      </a:r>
                    </a:p>
                    <a:p>
                      <a:endParaRPr lang="ru-RU" sz="12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37112416"/>
              </p:ext>
            </p:extLst>
          </p:nvPr>
        </p:nvGraphicFramePr>
        <p:xfrm>
          <a:off x="4000496" y="928670"/>
          <a:ext cx="1365496" cy="785818"/>
        </p:xfrm>
        <a:graphic>
          <a:graphicData uri="http://schemas.openxmlformats.org/drawingml/2006/table">
            <a:tbl>
              <a:tblPr/>
              <a:tblGrid>
                <a:gridCol w="1365496"/>
              </a:tblGrid>
              <a:tr h="7858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Свод данных вручную.</a:t>
                      </a:r>
                    </a:p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16233962"/>
              </p:ext>
            </p:extLst>
          </p:nvPr>
        </p:nvGraphicFramePr>
        <p:xfrm>
          <a:off x="5786446" y="1142984"/>
          <a:ext cx="1050764" cy="785818"/>
        </p:xfrm>
        <a:graphic>
          <a:graphicData uri="http://schemas.openxmlformats.org/drawingml/2006/table">
            <a:tbl>
              <a:tblPr/>
              <a:tblGrid>
                <a:gridCol w="1050764"/>
              </a:tblGrid>
              <a:tr h="78581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наличие</a:t>
                      </a:r>
                      <a:r>
                        <a:rPr lang="ru-RU" sz="1200" baseline="0" dirty="0" smtClean="0"/>
                        <a:t> ошибок в отчётах.</a:t>
                      </a:r>
                      <a:endParaRPr lang="ru-RU" sz="12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03755855"/>
              </p:ext>
            </p:extLst>
          </p:nvPr>
        </p:nvGraphicFramePr>
        <p:xfrm>
          <a:off x="7500958" y="1071546"/>
          <a:ext cx="1133036" cy="1500198"/>
        </p:xfrm>
        <a:graphic>
          <a:graphicData uri="http://schemas.openxmlformats.org/drawingml/2006/table">
            <a:tbl>
              <a:tblPr/>
              <a:tblGrid>
                <a:gridCol w="1133036"/>
              </a:tblGrid>
              <a:tr h="15001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При наличии ошибок с/</a:t>
                      </a:r>
                      <a:r>
                        <a:rPr lang="ru-RU" sz="1100" dirty="0" err="1" smtClean="0"/>
                        <a:t>р</a:t>
                      </a:r>
                      <a:r>
                        <a:rPr lang="ru-RU" sz="1100" dirty="0" smtClean="0"/>
                        <a:t>  отчёт переписывает           заново.</a:t>
                      </a:r>
                    </a:p>
                    <a:p>
                      <a:endParaRPr lang="ru-RU" sz="1800" dirty="0" smtClean="0"/>
                    </a:p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22686341"/>
              </p:ext>
            </p:extLst>
          </p:nvPr>
        </p:nvGraphicFramePr>
        <p:xfrm>
          <a:off x="7072330" y="4066234"/>
          <a:ext cx="1285884" cy="1005840"/>
        </p:xfrm>
        <a:graphic>
          <a:graphicData uri="http://schemas.openxmlformats.org/drawingml/2006/table">
            <a:tbl>
              <a:tblPr/>
              <a:tblGrid>
                <a:gridCol w="1285884"/>
              </a:tblGrid>
              <a:tr h="10001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Сводит итог по оказанным услугам и их стоимости</a:t>
                      </a:r>
                    </a:p>
                    <a:p>
                      <a:endParaRPr lang="ru-RU" sz="12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01103687"/>
              </p:ext>
            </p:extLst>
          </p:nvPr>
        </p:nvGraphicFramePr>
        <p:xfrm>
          <a:off x="7000892" y="5429264"/>
          <a:ext cx="1357322" cy="1071570"/>
        </p:xfrm>
        <a:graphic>
          <a:graphicData uri="http://schemas.openxmlformats.org/drawingml/2006/table">
            <a:tbl>
              <a:tblPr/>
              <a:tblGrid>
                <a:gridCol w="1357322"/>
              </a:tblGrid>
              <a:tr h="1071570">
                <a:tc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Записывает </a:t>
                      </a:r>
                    </a:p>
                    <a:p>
                      <a:pPr algn="ctr"/>
                      <a:r>
                        <a:rPr lang="ru-RU" sz="1200" dirty="0" smtClean="0"/>
                        <a:t>в форму отчета</a:t>
                      </a:r>
                      <a:endParaRPr lang="ru-RU" sz="12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80818680"/>
              </p:ext>
            </p:extLst>
          </p:nvPr>
        </p:nvGraphicFramePr>
        <p:xfrm>
          <a:off x="5429256" y="5000636"/>
          <a:ext cx="1143008" cy="1500198"/>
        </p:xfrm>
        <a:graphic>
          <a:graphicData uri="http://schemas.openxmlformats.org/drawingml/2006/table">
            <a:tbl>
              <a:tblPr/>
              <a:tblGrid>
                <a:gridCol w="1143008"/>
              </a:tblGrid>
              <a:tr h="1500198">
                <a:tc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Отдает бланк отчета на проверку заведующему</a:t>
                      </a:r>
                    </a:p>
                    <a:p>
                      <a:pPr algn="ctr"/>
                      <a:r>
                        <a:rPr lang="ru-RU" sz="1200" dirty="0" smtClean="0"/>
                        <a:t>отделением</a:t>
                      </a:r>
                      <a:endParaRPr lang="ru-RU" sz="12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86944100"/>
              </p:ext>
            </p:extLst>
          </p:nvPr>
        </p:nvGraphicFramePr>
        <p:xfrm>
          <a:off x="3714744" y="5000636"/>
          <a:ext cx="1428760" cy="1500198"/>
        </p:xfrm>
        <a:graphic>
          <a:graphicData uri="http://schemas.openxmlformats.org/drawingml/2006/table">
            <a:tbl>
              <a:tblPr/>
              <a:tblGrid>
                <a:gridCol w="1428760"/>
              </a:tblGrid>
              <a:tr h="150019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Завед</a:t>
                      </a:r>
                      <a:r>
                        <a:rPr lang="ru-RU" sz="1200" baseline="0" dirty="0" smtClean="0"/>
                        <a:t>ующий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отделением проверяет дневники ПСУ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 и сверяет данные в форме отчета</a:t>
                      </a:r>
                      <a:endParaRPr lang="ru-RU" sz="12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64378010"/>
              </p:ext>
            </p:extLst>
          </p:nvPr>
        </p:nvGraphicFramePr>
        <p:xfrm>
          <a:off x="2357422" y="5429264"/>
          <a:ext cx="1143008" cy="1071570"/>
        </p:xfrm>
        <a:graphic>
          <a:graphicData uri="http://schemas.openxmlformats.org/drawingml/2006/table">
            <a:tbl>
              <a:tblPr/>
              <a:tblGrid>
                <a:gridCol w="1143008"/>
              </a:tblGrid>
              <a:tr h="1071570">
                <a:tc>
                  <a:txBody>
                    <a:bodyPr/>
                    <a:lstStyle/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Выходит из  кабинета</a:t>
                      </a:r>
                      <a:endParaRPr lang="ru-RU" sz="12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68824462"/>
              </p:ext>
            </p:extLst>
          </p:nvPr>
        </p:nvGraphicFramePr>
        <p:xfrm>
          <a:off x="5000628" y="3857628"/>
          <a:ext cx="1500198" cy="944880"/>
        </p:xfrm>
        <a:graphic>
          <a:graphicData uri="http://schemas.openxmlformats.org/drawingml/2006/table">
            <a:tbl>
              <a:tblPr/>
              <a:tblGrid>
                <a:gridCol w="1500198"/>
              </a:tblGrid>
              <a:tr h="92869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       Пришел </a:t>
                      </a:r>
                    </a:p>
                    <a:p>
                      <a:r>
                        <a:rPr lang="ru-RU" sz="1400" baseline="0" dirty="0" smtClean="0"/>
                        <a:t>        второй                                 социальный</a:t>
                      </a:r>
                    </a:p>
                    <a:p>
                      <a:r>
                        <a:rPr lang="ru-RU" sz="1400" baseline="0" dirty="0" smtClean="0"/>
                        <a:t>     работник</a:t>
                      </a:r>
                      <a:endParaRPr lang="ru-RU" sz="14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86E68F"/>
                    </a:solidFill>
                  </a:tcPr>
                </a:tc>
              </a:tr>
            </a:tbl>
          </a:graphicData>
        </a:graphic>
      </p:graphicFrame>
      <p:sp>
        <p:nvSpPr>
          <p:cNvPr id="31" name="Стрелка вправо 30"/>
          <p:cNvSpPr/>
          <p:nvPr/>
        </p:nvSpPr>
        <p:spPr>
          <a:xfrm>
            <a:off x="1142976" y="4071942"/>
            <a:ext cx="53207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>
            <a:off x="2500298" y="4000504"/>
            <a:ext cx="53207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>
            <a:off x="3214678" y="2500306"/>
            <a:ext cx="53207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>
            <a:off x="5000628" y="2714620"/>
            <a:ext cx="53207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>
            <a:off x="6572264" y="2857496"/>
            <a:ext cx="53207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 rot="14684357">
            <a:off x="2868838" y="3083161"/>
            <a:ext cx="500066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 rot="5400000">
            <a:off x="7620113" y="3595597"/>
            <a:ext cx="53207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 rot="5400000">
            <a:off x="7548675" y="4952919"/>
            <a:ext cx="53207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 rot="10800000">
            <a:off x="6429388" y="5857892"/>
            <a:ext cx="53207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 rot="10800000">
            <a:off x="5000628" y="5786454"/>
            <a:ext cx="53207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право 40"/>
          <p:cNvSpPr/>
          <p:nvPr/>
        </p:nvSpPr>
        <p:spPr>
          <a:xfrm rot="10800000">
            <a:off x="3286116" y="5857892"/>
            <a:ext cx="53207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 вправо с вырезом 52"/>
          <p:cNvSpPr/>
          <p:nvPr/>
        </p:nvSpPr>
        <p:spPr>
          <a:xfrm rot="10800000">
            <a:off x="3929058" y="4286256"/>
            <a:ext cx="1129016" cy="469650"/>
          </a:xfrm>
          <a:prstGeom prst="notched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право с вырезом 41"/>
          <p:cNvSpPr/>
          <p:nvPr/>
        </p:nvSpPr>
        <p:spPr>
          <a:xfrm rot="13451501">
            <a:off x="4101584" y="3475671"/>
            <a:ext cx="1252238" cy="505092"/>
          </a:xfrm>
          <a:prstGeom prst="notched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Заголовок 50"/>
          <p:cNvSpPr>
            <a:spLocks noGrp="1"/>
          </p:cNvSpPr>
          <p:nvPr>
            <p:ph type="title"/>
          </p:nvPr>
        </p:nvSpPr>
        <p:spPr>
          <a:xfrm>
            <a:off x="428596" y="0"/>
            <a:ext cx="8429684" cy="14176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КАРТА ТЕКУЩЕГО СОСТОЯНИЯ</a:t>
            </a:r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214282" y="5229493"/>
            <a:ext cx="2000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3366"/>
              </a:solidFill>
            </a:endParaRPr>
          </a:p>
          <a:p>
            <a:r>
              <a:rPr lang="ru-RU" b="1" dirty="0" smtClean="0">
                <a:solidFill>
                  <a:srgbClr val="003366"/>
                </a:solidFill>
              </a:rPr>
              <a:t>ВПП= </a:t>
            </a:r>
            <a:r>
              <a:rPr lang="en-US" b="1" dirty="0" smtClean="0">
                <a:solidFill>
                  <a:srgbClr val="003366"/>
                </a:solidFill>
              </a:rPr>
              <a:t>min- </a:t>
            </a:r>
            <a:r>
              <a:rPr lang="ru-RU" b="1" dirty="0" smtClean="0">
                <a:solidFill>
                  <a:srgbClr val="003366"/>
                </a:solidFill>
              </a:rPr>
              <a:t>6</a:t>
            </a:r>
            <a:r>
              <a:rPr lang="en-US" b="1" dirty="0" smtClean="0">
                <a:solidFill>
                  <a:srgbClr val="003366"/>
                </a:solidFill>
              </a:rPr>
              <a:t> </a:t>
            </a:r>
            <a:r>
              <a:rPr lang="ru-RU" b="1" dirty="0" smtClean="0">
                <a:solidFill>
                  <a:srgbClr val="003366"/>
                </a:solidFill>
              </a:rPr>
              <a:t>ч. </a:t>
            </a:r>
          </a:p>
          <a:p>
            <a:r>
              <a:rPr lang="ru-RU" b="1" dirty="0" smtClean="0">
                <a:solidFill>
                  <a:srgbClr val="003366"/>
                </a:solidFill>
              </a:rPr>
              <a:t>           </a:t>
            </a:r>
            <a:r>
              <a:rPr lang="en-US" b="1" dirty="0" smtClean="0">
                <a:solidFill>
                  <a:srgbClr val="003366"/>
                </a:solidFill>
              </a:rPr>
              <a:t>max- </a:t>
            </a:r>
            <a:r>
              <a:rPr lang="ru-RU" b="1" dirty="0" smtClean="0">
                <a:solidFill>
                  <a:srgbClr val="003366"/>
                </a:solidFill>
              </a:rPr>
              <a:t>8</a:t>
            </a:r>
            <a:r>
              <a:rPr lang="en-US" b="1" dirty="0" smtClean="0">
                <a:solidFill>
                  <a:srgbClr val="003366"/>
                </a:solidFill>
              </a:rPr>
              <a:t> </a:t>
            </a:r>
            <a:r>
              <a:rPr lang="ru-RU" b="1" dirty="0" smtClean="0">
                <a:solidFill>
                  <a:srgbClr val="003366"/>
                </a:solidFill>
              </a:rPr>
              <a:t>ч.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8802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15822</TotalTime>
  <Words>764</Words>
  <Application>Microsoft Office PowerPoint</Application>
  <PresentationFormat>Экран (4:3)</PresentationFormat>
  <Paragraphs>191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Оформление по умолчанию</vt:lpstr>
      <vt:lpstr>Оптимизация процесса оформления отчетной документации за фактически оказанные услуги в отделении социального обслуживания на дому</vt:lpstr>
      <vt:lpstr>Паспорт проекта</vt:lpstr>
      <vt:lpstr>Проект направлен</vt:lpstr>
      <vt:lpstr>Команда проекта</vt:lpstr>
      <vt:lpstr>Хронометраж  рабочего времени</vt:lpstr>
      <vt:lpstr>Слайд 6</vt:lpstr>
      <vt:lpstr>Пирамида проблем</vt:lpstr>
      <vt:lpstr>Анализ проблем и потерь</vt:lpstr>
      <vt:lpstr>КАРТА ТЕКУЩЕГО СОСТОЯНИЯ</vt:lpstr>
      <vt:lpstr>Составление карты целевого состояния  </vt:lpstr>
      <vt:lpstr>Карта целевого состояния</vt:lpstr>
      <vt:lpstr>План мероприятий</vt:lpstr>
      <vt:lpstr>Внедрение улучшений.  </vt:lpstr>
      <vt:lpstr>Внедрение улучшений. разработана электронная версия отчета</vt:lpstr>
      <vt:lpstr>Внедрение улучшений.</vt:lpstr>
      <vt:lpstr>Проведение мониторинга после  мероприятий по внедрению  улучшений.</vt:lpstr>
      <vt:lpstr>Итоги проекта</vt:lpstr>
      <vt:lpstr>СПАСИБО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Арам Аракелян</dc:creator>
  <cp:lastModifiedBy>HP</cp:lastModifiedBy>
  <cp:revision>928</cp:revision>
  <cp:lastPrinted>2019-10-24T01:41:21Z</cp:lastPrinted>
  <dcterms:created xsi:type="dcterms:W3CDTF">2007-01-29T08:57:19Z</dcterms:created>
  <dcterms:modified xsi:type="dcterms:W3CDTF">2021-12-10T01:57:03Z</dcterms:modified>
</cp:coreProperties>
</file>